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4"/>
  </p:notesMasterIdLst>
  <p:handoutMasterIdLst>
    <p:handoutMasterId r:id="rId15"/>
  </p:handoutMasterIdLst>
  <p:sldIdLst>
    <p:sldId id="256" r:id="rId2"/>
    <p:sldId id="261" r:id="rId3"/>
    <p:sldId id="263" r:id="rId4"/>
    <p:sldId id="265" r:id="rId5"/>
    <p:sldId id="262" r:id="rId6"/>
    <p:sldId id="268" r:id="rId7"/>
    <p:sldId id="269" r:id="rId8"/>
    <p:sldId id="270" r:id="rId9"/>
    <p:sldId id="271" r:id="rId10"/>
    <p:sldId id="272" r:id="rId11"/>
    <p:sldId id="277" r:id="rId12"/>
    <p:sldId id="279" r:id="rId13"/>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varScale="1">
        <p:scale>
          <a:sx n="92" d="100"/>
          <a:sy n="92" d="100"/>
        </p:scale>
        <p:origin x="93" y="54"/>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2021/12/21</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73626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935364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2021/12/21</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2021/12/21</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2021/12/21</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2021/12/21</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en-GB" altLang="zh-CN" dirty="0">
                <a:latin typeface="Microsoft YaHei UI" panose="020B0503020204020204" pitchFamily="34" charset="-122"/>
                <a:ea typeface="Microsoft YaHei UI" panose="020B0503020204020204" pitchFamily="34" charset="-122"/>
              </a:rPr>
              <a:t>46. </a:t>
            </a:r>
            <a:r>
              <a:rPr lang="zh-CN" altLang="en-US" u="sng" dirty="0">
                <a:latin typeface="Microsoft YaHei UI" panose="020B0503020204020204" pitchFamily="34" charset="-122"/>
                <a:ea typeface="Microsoft YaHei UI" panose="020B0503020204020204" pitchFamily="34" charset="-122"/>
              </a:rPr>
              <a:t>自然教学法</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46.8 </a:t>
            </a:r>
            <a:r>
              <a:rPr lang="zh-CN" altLang="en-US" dirty="0"/>
              <a:t>自然教学法有哪些局限性？</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528399" y="1233954"/>
            <a:ext cx="8798560" cy="5132314"/>
          </a:xfrm>
        </p:spPr>
        <p:txBody>
          <a:bodyPr>
            <a:noAutofit/>
          </a:bodyPr>
          <a:lstStyle/>
          <a:p>
            <a:pPr marL="45720" indent="720000" algn="just">
              <a:lnSpc>
                <a:spcPct val="150000"/>
              </a:lnSpc>
              <a:spcBef>
                <a:spcPts val="0"/>
              </a:spcBef>
              <a:buNone/>
            </a:pPr>
            <a:r>
              <a:rPr lang="zh-CN" altLang="en-US" sz="2400" dirty="0"/>
              <a:t>武保勤（</a:t>
            </a:r>
            <a:r>
              <a:rPr lang="en-US" altLang="zh-CN" sz="2400" dirty="0"/>
              <a:t>2016</a:t>
            </a:r>
            <a:r>
              <a:rPr lang="zh-CN" altLang="en-US" sz="2400" dirty="0"/>
              <a:t>）认为自然教学法只考虑了教学设计中的部分因素，忽视了语言学习中的一些最基本的因素比如语法教学。另外，自然教学法缺少对错误的纠正。</a:t>
            </a:r>
            <a:endParaRPr lang="en-US" altLang="zh-CN" sz="2400" dirty="0"/>
          </a:p>
          <a:p>
            <a:pPr marL="45720" indent="720000" algn="just">
              <a:lnSpc>
                <a:spcPct val="150000"/>
              </a:lnSpc>
              <a:spcBef>
                <a:spcPts val="0"/>
              </a:spcBef>
              <a:buNone/>
            </a:pPr>
            <a:r>
              <a:rPr lang="zh-CN" altLang="en-US" sz="2400" dirty="0"/>
              <a:t>周清丽（</a:t>
            </a:r>
            <a:r>
              <a:rPr lang="en-US" altLang="zh-CN" sz="2400" dirty="0"/>
              <a:t>2009</a:t>
            </a:r>
            <a:r>
              <a:rPr lang="zh-CN" altLang="en-US" sz="2400" dirty="0"/>
              <a:t>）还认为，自然教学法要求教师自己设计大纲，由学生自己决定什么时候开始说话。教师对自己设计大纲会有一定的困难，而学生也很难自己决定什么时候开始说话。</a:t>
            </a:r>
            <a:endParaRPr lang="en-GB" sz="2400" dirty="0"/>
          </a:p>
        </p:txBody>
      </p:sp>
      <p:pic>
        <p:nvPicPr>
          <p:cNvPr id="7" name="图片 6">
            <a:extLst>
              <a:ext uri="{FF2B5EF4-FFF2-40B4-BE49-F238E27FC236}">
                <a16:creationId xmlns:a16="http://schemas.microsoft.com/office/drawing/2014/main" id="{B1CC8F79-E5E7-44E3-8227-656D28F35D16}"/>
              </a:ext>
            </a:extLst>
          </p:cNvPr>
          <p:cNvPicPr>
            <a:picLocks noChangeAspect="1"/>
          </p:cNvPicPr>
          <p:nvPr/>
        </p:nvPicPr>
        <p:blipFill>
          <a:blip r:embed="rId3"/>
          <a:stretch>
            <a:fillRect/>
          </a:stretch>
        </p:blipFill>
        <p:spPr>
          <a:xfrm>
            <a:off x="9537121" y="465807"/>
            <a:ext cx="914479" cy="914479"/>
          </a:xfrm>
          <a:prstGeom prst="rect">
            <a:avLst/>
          </a:prstGeom>
        </p:spPr>
      </p:pic>
    </p:spTree>
    <p:extLst>
      <p:ext uri="{BB962C8B-B14F-4D97-AF65-F5344CB8AC3E}">
        <p14:creationId xmlns:p14="http://schemas.microsoft.com/office/powerpoint/2010/main" val="458723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46.9</a:t>
            </a:r>
            <a:r>
              <a:rPr lang="zh-CN" altLang="en-US" dirty="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720000" algn="just">
              <a:lnSpc>
                <a:spcPct val="150000"/>
              </a:lnSpc>
              <a:spcBef>
                <a:spcPts val="0"/>
              </a:spcBef>
              <a:buNone/>
            </a:pPr>
            <a:r>
              <a:rPr lang="zh-CN" altLang="en-US" sz="2400" dirty="0"/>
              <a:t>自然教学法是一种建立在新的、系统完整的、得到实证研究支持的第二语言习得理论之上的、理论与实践相结合的教学方法。主张让学生通过运用语言来掌握语言，以“习得”的方式培养语言交际能力。</a:t>
            </a:r>
            <a:endParaRPr lang="en-US" altLang="zh-CN" sz="2400"/>
          </a:p>
          <a:p>
            <a:pPr marL="45720" indent="720000" algn="just">
              <a:lnSpc>
                <a:spcPct val="150000"/>
              </a:lnSpc>
              <a:spcBef>
                <a:spcPts val="0"/>
              </a:spcBef>
              <a:buNone/>
            </a:pPr>
            <a:r>
              <a:rPr lang="zh-CN" altLang="en-US" sz="2400"/>
              <a:t>梁</a:t>
            </a:r>
            <a:r>
              <a:rPr lang="zh-CN" altLang="en-US" sz="2400" dirty="0"/>
              <a:t>三云（</a:t>
            </a:r>
            <a:r>
              <a:rPr lang="en-US" altLang="zh-CN" sz="2400" dirty="0"/>
              <a:t>2003</a:t>
            </a:r>
            <a:r>
              <a:rPr lang="zh-CN" altLang="en-US" sz="2400" dirty="0"/>
              <a:t>）认为对待自然教学法，我们要结合教学条件、师资水平、班级规模、教学设备，以及目前教学中存在的问题等实际情况，坚持马克思主义批判地继承态度，取其精华、去其糟粕，有机结合其他有效的教学法，博采众长，以期推动我国外语教学进一步更好的发展。</a:t>
            </a:r>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1535513985"/>
              </p:ext>
            </p:extLst>
          </p:nvPr>
        </p:nvGraphicFramePr>
        <p:xfrm>
          <a:off x="1159668" y="1601227"/>
          <a:ext cx="6968332" cy="4625754"/>
        </p:xfrm>
        <a:graphic>
          <a:graphicData uri="http://schemas.openxmlformats.org/drawingml/2006/table">
            <a:tbl>
              <a:tblPr firstRow="1" bandRow="1">
                <a:tableStyleId>{5C22544A-7EE6-4342-B048-85BDC9FD1C3A}</a:tableStyleId>
              </a:tblPr>
              <a:tblGrid>
                <a:gridCol w="6968332">
                  <a:extLst>
                    <a:ext uri="{9D8B030D-6E8A-4147-A177-3AD203B41FA5}">
                      <a16:colId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46.1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46.2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46.3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自然教学法是如何产生的？</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46.4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自然教学法的本质特征是怎样的？</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46.5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自然教学法的理论基础是什么？</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46.6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自然教学法有哪些教学原则？</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46.7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自然教学法的教学过程是怎样的？</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46.8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自然教学法有哪些局限性？</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46.9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46.1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084070" y="1380247"/>
            <a:ext cx="10058400" cy="5011906"/>
          </a:xfrm>
        </p:spPr>
        <p:txBody>
          <a:bodyPr>
            <a:noAutofit/>
          </a:bodyPr>
          <a:lstStyle/>
          <a:p>
            <a:pPr marL="45720" indent="720000" algn="just">
              <a:lnSpc>
                <a:spcPct val="150000"/>
              </a:lnSpc>
              <a:spcBef>
                <a:spcPts val="0"/>
              </a:spcBef>
              <a:buNone/>
            </a:pPr>
            <a:r>
              <a:rPr lang="zh-CN" altLang="en-US" sz="2000" dirty="0"/>
              <a:t>在某中学的外语课堂上，老师在讲到</a:t>
            </a:r>
            <a:r>
              <a:rPr lang="en-US" altLang="zh-CN" sz="2000" dirty="0"/>
              <a:t>successive</a:t>
            </a:r>
            <a:r>
              <a:rPr lang="zh-CN" altLang="en-US" sz="2000" dirty="0"/>
              <a:t>一词时，首先在黑板上给出了“</a:t>
            </a:r>
            <a:r>
              <a:rPr lang="en-US" altLang="zh-CN" sz="2000" dirty="0"/>
              <a:t>Bush”</a:t>
            </a:r>
            <a:r>
              <a:rPr lang="zh-CN" altLang="en-US" sz="2000" dirty="0"/>
              <a:t>这个学生们都很熟悉的名字，然后又给出了以下图示</a:t>
            </a:r>
            <a:r>
              <a:rPr lang="en-US" altLang="zh-CN" sz="2000" dirty="0"/>
              <a:t>:</a:t>
            </a:r>
          </a:p>
          <a:p>
            <a:pPr marL="45720" indent="720000" algn="just">
              <a:lnSpc>
                <a:spcPct val="150000"/>
              </a:lnSpc>
              <a:spcBef>
                <a:spcPts val="0"/>
              </a:spcBef>
              <a:buNone/>
            </a:pPr>
            <a:r>
              <a:rPr lang="en-US" altLang="zh-CN" sz="2000" dirty="0"/>
              <a:t>Clinton ←Bush</a:t>
            </a:r>
          </a:p>
          <a:p>
            <a:pPr marL="45720" indent="720000" algn="just">
              <a:lnSpc>
                <a:spcPct val="150000"/>
              </a:lnSpc>
              <a:spcBef>
                <a:spcPts val="0"/>
              </a:spcBef>
              <a:buNone/>
            </a:pPr>
            <a:r>
              <a:rPr lang="en-US" altLang="zh-CN" sz="2000" dirty="0"/>
              <a:t>(predecessor)</a:t>
            </a:r>
          </a:p>
          <a:p>
            <a:pPr marL="45720" indent="720000" algn="just">
              <a:lnSpc>
                <a:spcPct val="150000"/>
              </a:lnSpc>
              <a:spcBef>
                <a:spcPts val="0"/>
              </a:spcBef>
              <a:buNone/>
            </a:pPr>
            <a:r>
              <a:rPr lang="zh-CN" altLang="en-US" sz="2000" dirty="0"/>
              <a:t>在了解</a:t>
            </a:r>
            <a:r>
              <a:rPr lang="en-US" altLang="zh-CN" sz="2000" dirty="0"/>
              <a:t>Clinton</a:t>
            </a:r>
            <a:r>
              <a:rPr lang="zh-CN" altLang="en-US" sz="2000" dirty="0"/>
              <a:t>和</a:t>
            </a:r>
            <a:r>
              <a:rPr lang="en-US" altLang="zh-CN" sz="2000" dirty="0"/>
              <a:t>Bush</a:t>
            </a:r>
            <a:r>
              <a:rPr lang="zh-CN" altLang="en-US" sz="2000" dirty="0"/>
              <a:t>关系的情况下，学生能很自然地猜出</a:t>
            </a:r>
            <a:r>
              <a:rPr lang="en-US" altLang="zh-CN" sz="2000" dirty="0"/>
              <a:t>predecessor</a:t>
            </a:r>
            <a:r>
              <a:rPr lang="zh-CN" altLang="en-US" sz="2000" dirty="0"/>
              <a:t>是“前任，上一任”的意思。然后老师循序渐进，逐渐提高难度，再给出另一个图示</a:t>
            </a:r>
            <a:r>
              <a:rPr lang="en-US" altLang="zh-CN" sz="2000" dirty="0"/>
              <a:t>:</a:t>
            </a:r>
          </a:p>
          <a:p>
            <a:pPr marL="45720" indent="720000" algn="just">
              <a:lnSpc>
                <a:spcPct val="150000"/>
              </a:lnSpc>
              <a:spcBef>
                <a:spcPts val="0"/>
              </a:spcBef>
              <a:buNone/>
            </a:pPr>
            <a:r>
              <a:rPr lang="en-US" altLang="zh-CN" sz="2000" dirty="0" err="1"/>
              <a:t>Clinton←Bush→Who</a:t>
            </a:r>
            <a:r>
              <a:rPr lang="en-US" altLang="zh-CN" sz="2000" dirty="0"/>
              <a:t> do you think will be the next president of USA</a:t>
            </a:r>
            <a:r>
              <a:rPr lang="zh-CN" altLang="en-US" sz="2000" dirty="0"/>
              <a:t>？</a:t>
            </a:r>
          </a:p>
          <a:p>
            <a:pPr marL="45720" indent="720000" algn="just">
              <a:lnSpc>
                <a:spcPct val="150000"/>
              </a:lnSpc>
              <a:spcBef>
                <a:spcPts val="0"/>
              </a:spcBef>
              <a:buNone/>
            </a:pPr>
            <a:r>
              <a:rPr lang="en-US" altLang="zh-CN" sz="2000" dirty="0"/>
              <a:t>(predecessor)(successor)(the successive president )</a:t>
            </a:r>
          </a:p>
          <a:p>
            <a:pPr marL="45720" indent="720000" algn="just">
              <a:lnSpc>
                <a:spcPct val="150000"/>
              </a:lnSpc>
              <a:spcBef>
                <a:spcPts val="0"/>
              </a:spcBef>
              <a:buNone/>
            </a:pPr>
            <a:r>
              <a:rPr lang="zh-CN" altLang="en-US" sz="2000" dirty="0"/>
              <a:t>在该语境中，学生会很自然地理解</a:t>
            </a:r>
            <a:r>
              <a:rPr lang="en-US" altLang="zh-CN" sz="2000" dirty="0"/>
              <a:t>successor</a:t>
            </a:r>
            <a:r>
              <a:rPr lang="zh-CN" altLang="en-US" sz="2000" dirty="0"/>
              <a:t>是“继承者，接任者”的意思，同时很自然地联想到</a:t>
            </a:r>
            <a:r>
              <a:rPr lang="en-US" altLang="zh-CN" sz="2000" dirty="0"/>
              <a:t>successive</a:t>
            </a:r>
            <a:r>
              <a:rPr lang="zh-CN" altLang="en-US" sz="2000" dirty="0"/>
              <a:t>是与</a:t>
            </a:r>
            <a:r>
              <a:rPr lang="en-US" altLang="zh-CN" sz="2000" dirty="0"/>
              <a:t>successor</a:t>
            </a:r>
            <a:r>
              <a:rPr lang="zh-CN" altLang="en-US" sz="2000" dirty="0"/>
              <a:t>同根的形容词，具有“连续的，继承的”含义。由此，</a:t>
            </a:r>
            <a:r>
              <a:rPr lang="en-US" altLang="zh-CN" sz="2000" dirty="0"/>
              <a:t>successive</a:t>
            </a:r>
            <a:r>
              <a:rPr lang="zh-CN" altLang="en-US" sz="2000" dirty="0"/>
              <a:t>这个新词就自然地被学生接受和掌握了。</a:t>
            </a:r>
          </a:p>
        </p:txBody>
      </p:sp>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46.2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lstStyle/>
          <a:p>
            <a:pPr marL="502920" indent="-457200" algn="just">
              <a:buFont typeface="+mj-lt"/>
              <a:buAutoNum type="arabicParenR"/>
            </a:pPr>
            <a:r>
              <a:rPr lang="zh-CN" altLang="en-US" sz="2800" dirty="0"/>
              <a:t>自然教学法是如何产生的呢？</a:t>
            </a:r>
            <a:endParaRPr lang="en-GB" altLang="zh-CN" sz="2800" dirty="0"/>
          </a:p>
          <a:p>
            <a:pPr marL="502920" indent="-457200" algn="just">
              <a:buFont typeface="+mj-lt"/>
              <a:buAutoNum type="arabicParenR"/>
            </a:pPr>
            <a:r>
              <a:rPr lang="zh-CN" altLang="en-US" sz="2800" dirty="0"/>
              <a:t>自然教学法本质特征是怎样的？</a:t>
            </a:r>
            <a:endParaRPr lang="en-GB" altLang="zh-CN" sz="2800" dirty="0"/>
          </a:p>
          <a:p>
            <a:pPr marL="502920" indent="-457200" algn="just">
              <a:buFont typeface="+mj-lt"/>
              <a:buAutoNum type="arabicParenR"/>
            </a:pPr>
            <a:r>
              <a:rPr lang="zh-CN" altLang="en-US" sz="2800" dirty="0"/>
              <a:t>自然教学法的理论基础是什么？</a:t>
            </a:r>
            <a:endParaRPr lang="en-US" altLang="zh-CN" sz="2800" dirty="0"/>
          </a:p>
          <a:p>
            <a:pPr marL="502920" indent="-457200" algn="just">
              <a:buFont typeface="+mj-lt"/>
              <a:buAutoNum type="arabicParenR"/>
            </a:pPr>
            <a:r>
              <a:rPr lang="zh-CN" altLang="en-US" sz="2800" dirty="0"/>
              <a:t>自然教学法有哪些教学原则？</a:t>
            </a:r>
            <a:endParaRPr lang="en-US" altLang="zh-CN" sz="2800" dirty="0"/>
          </a:p>
          <a:p>
            <a:pPr marL="502920" indent="-457200" algn="just">
              <a:buFont typeface="+mj-lt"/>
              <a:buAutoNum type="arabicParenR"/>
            </a:pPr>
            <a:r>
              <a:rPr lang="zh-CN" altLang="en-US" sz="2800" dirty="0"/>
              <a:t>自然教学法的教学过程是怎样的？</a:t>
            </a:r>
            <a:endParaRPr lang="en-US" altLang="zh-CN" sz="2800" dirty="0"/>
          </a:p>
          <a:p>
            <a:pPr marL="502920" indent="-457200" algn="just">
              <a:buFont typeface="+mj-lt"/>
              <a:buAutoNum type="arabicParenR"/>
            </a:pPr>
            <a:r>
              <a:rPr lang="zh-CN" altLang="en-US" sz="2800" dirty="0"/>
              <a:t>自然教学法有何局限呢？</a:t>
            </a:r>
            <a:endParaRPr lang="en-GB" sz="2800"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46.3</a:t>
            </a:r>
            <a:r>
              <a:rPr lang="zh-CN" altLang="en-US" dirty="0"/>
              <a:t>自然教学法是如何产生的？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84841"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90366" y="1318235"/>
            <a:ext cx="10688320" cy="4715753"/>
          </a:xfrm>
        </p:spPr>
        <p:txBody>
          <a:bodyPr>
            <a:noAutofit/>
          </a:bodyPr>
          <a:lstStyle/>
          <a:p>
            <a:pPr marL="45720" indent="720000" algn="just">
              <a:lnSpc>
                <a:spcPct val="150000"/>
              </a:lnSpc>
              <a:spcBef>
                <a:spcPts val="0"/>
              </a:spcBef>
              <a:buNone/>
            </a:pPr>
            <a:r>
              <a:rPr lang="en-US" altLang="zh-CN" sz="1800" dirty="0"/>
              <a:t>20</a:t>
            </a:r>
            <a:r>
              <a:rPr lang="zh-CN" altLang="en-US" sz="1800" dirty="0"/>
              <a:t>世纪</a:t>
            </a:r>
            <a:r>
              <a:rPr lang="en-US" altLang="zh-CN" sz="1800" dirty="0"/>
              <a:t>70</a:t>
            </a:r>
            <a:r>
              <a:rPr lang="zh-CN" altLang="en-US" sz="1800" dirty="0"/>
              <a:t>年代，美国爱尔温加州大学的荷兰语、西班牙语教师</a:t>
            </a:r>
            <a:r>
              <a:rPr lang="en-US" altLang="zh-CN" sz="1800" dirty="0"/>
              <a:t>Tracy D. Terrel(</a:t>
            </a:r>
            <a:r>
              <a:rPr lang="zh-CN" altLang="en-US" sz="1800" dirty="0"/>
              <a:t>特雷尔</a:t>
            </a:r>
            <a:r>
              <a:rPr lang="en-US" altLang="zh-CN" sz="1800" dirty="0"/>
              <a:t>)</a:t>
            </a:r>
            <a:r>
              <a:rPr lang="zh-CN" altLang="en-US" sz="1800" dirty="0"/>
              <a:t>发表了</a:t>
            </a:r>
            <a:r>
              <a:rPr lang="en-US" altLang="zh-CN" sz="1800" dirty="0"/>
              <a:t>《</a:t>
            </a:r>
            <a:r>
              <a:rPr lang="zh-CN" altLang="en-US" sz="1800" dirty="0"/>
              <a:t>第二语言习得和学习的自然教学法</a:t>
            </a:r>
            <a:r>
              <a:rPr lang="en-US" altLang="zh-CN" sz="1800" dirty="0"/>
              <a:t>》(A Natural Approach to Second Language Acquisition and Learning)</a:t>
            </a:r>
            <a:r>
              <a:rPr lang="zh-CN" altLang="en-US" sz="1800" dirty="0"/>
              <a:t>一文，首先提出了“自然教学法”的概念。这是自然教学法的伟大开端。这一理论提出的大部分建议来自于对在自然条件下习得第二语言的观察和研究（马兰 </a:t>
            </a:r>
            <a:r>
              <a:rPr lang="en-US" altLang="zh-CN" sz="1800" dirty="0"/>
              <a:t>1998</a:t>
            </a:r>
            <a:r>
              <a:rPr lang="zh-CN" altLang="en-US" sz="1800" dirty="0"/>
              <a:t>：</a:t>
            </a:r>
            <a:r>
              <a:rPr lang="en-US" altLang="zh-CN" sz="1800" dirty="0"/>
              <a:t>66</a:t>
            </a:r>
            <a:r>
              <a:rPr lang="zh-CN" altLang="en-US" sz="1800" dirty="0"/>
              <a:t>）。</a:t>
            </a:r>
            <a:endParaRPr lang="en-US" altLang="zh-CN" sz="1800" dirty="0"/>
          </a:p>
          <a:p>
            <a:pPr marL="45720" indent="720000" algn="just">
              <a:lnSpc>
                <a:spcPct val="150000"/>
              </a:lnSpc>
              <a:spcBef>
                <a:spcPts val="0"/>
              </a:spcBef>
              <a:buNone/>
            </a:pPr>
            <a:r>
              <a:rPr lang="zh-CN" altLang="en-US" sz="1800" dirty="0"/>
              <a:t>另一位自然教学法的代表人物</a:t>
            </a:r>
            <a:r>
              <a:rPr lang="en-US" altLang="zh-CN" sz="1800" dirty="0"/>
              <a:t>--</a:t>
            </a:r>
            <a:r>
              <a:rPr lang="zh-CN" altLang="en-US" sz="1800" dirty="0"/>
              <a:t>美国南加州大学著名应用语言学家</a:t>
            </a:r>
            <a:r>
              <a:rPr lang="en-US" altLang="zh-CN" sz="1800" dirty="0"/>
              <a:t>Stephen D. Krashen(</a:t>
            </a:r>
            <a:r>
              <a:rPr lang="zh-CN" altLang="en-US" sz="1800" dirty="0"/>
              <a:t>克拉申</a:t>
            </a:r>
            <a:r>
              <a:rPr lang="en-US" altLang="zh-CN" sz="1800" dirty="0"/>
              <a:t>)</a:t>
            </a:r>
            <a:r>
              <a:rPr lang="zh-CN" altLang="en-US" sz="1800" dirty="0"/>
              <a:t>则系统地总结了第二语言习得的研究成果</a:t>
            </a:r>
            <a:r>
              <a:rPr lang="en-US" altLang="zh-CN" sz="1800" dirty="0"/>
              <a:t>,</a:t>
            </a:r>
            <a:r>
              <a:rPr lang="zh-CN" altLang="en-US" sz="1800" dirty="0"/>
              <a:t>提出了更为完整和系统化的第二语言习得理论</a:t>
            </a:r>
            <a:r>
              <a:rPr lang="en-US" altLang="zh-CN" sz="1800" dirty="0"/>
              <a:t>,</a:t>
            </a:r>
            <a:r>
              <a:rPr lang="zh-CN" altLang="en-US" sz="1800" dirty="0"/>
              <a:t>即“监控模式”</a:t>
            </a:r>
            <a:r>
              <a:rPr lang="en-US" altLang="zh-CN" sz="1800" dirty="0"/>
              <a:t>(Monitor Model),</a:t>
            </a:r>
            <a:r>
              <a:rPr lang="zh-CN" altLang="en-US" sz="1800" dirty="0"/>
              <a:t>促进了该教学法的成熟发展（梁三云 </a:t>
            </a:r>
            <a:r>
              <a:rPr lang="en-US" altLang="zh-CN" sz="1800" dirty="0"/>
              <a:t>2003</a:t>
            </a:r>
            <a:r>
              <a:rPr lang="zh-CN" altLang="en-US" sz="1800" dirty="0"/>
              <a:t>：</a:t>
            </a:r>
            <a:r>
              <a:rPr lang="en-US" altLang="zh-CN" sz="1800" dirty="0"/>
              <a:t>53</a:t>
            </a:r>
            <a:r>
              <a:rPr lang="zh-CN" altLang="en-US" sz="1800" dirty="0"/>
              <a:t>）。</a:t>
            </a:r>
          </a:p>
          <a:p>
            <a:pPr marL="45720" indent="720000" algn="just">
              <a:lnSpc>
                <a:spcPct val="150000"/>
              </a:lnSpc>
              <a:spcBef>
                <a:spcPts val="0"/>
              </a:spcBef>
              <a:buNone/>
            </a:pPr>
            <a:r>
              <a:rPr lang="zh-CN" altLang="en-US" sz="1800" dirty="0"/>
              <a:t>经过</a:t>
            </a:r>
            <a:r>
              <a:rPr lang="en-US" altLang="zh-CN" sz="1800" dirty="0"/>
              <a:t>7</a:t>
            </a:r>
            <a:r>
              <a:rPr lang="zh-CN" altLang="en-US" sz="1800" dirty="0"/>
              <a:t>年的实证研究，</a:t>
            </a:r>
            <a:r>
              <a:rPr lang="en-US" altLang="zh-CN" sz="1800" dirty="0"/>
              <a:t>Krashen &amp; Terrel</a:t>
            </a:r>
            <a:r>
              <a:rPr lang="zh-CN" altLang="en-US" sz="1800" dirty="0"/>
              <a:t>（</a:t>
            </a:r>
            <a:r>
              <a:rPr lang="en-US" altLang="zh-CN" sz="1800" dirty="0"/>
              <a:t>1983</a:t>
            </a:r>
            <a:r>
              <a:rPr lang="zh-CN" altLang="en-US" sz="1800" dirty="0"/>
              <a:t>）合作出版了</a:t>
            </a:r>
            <a:r>
              <a:rPr lang="en-US" altLang="zh-CN" sz="1800" dirty="0"/>
              <a:t>《</a:t>
            </a:r>
            <a:r>
              <a:rPr lang="zh-CN" altLang="en-US" sz="1800" dirty="0"/>
              <a:t>自然教学法</a:t>
            </a:r>
            <a:r>
              <a:rPr lang="en-US" altLang="zh-CN" sz="1800" dirty="0"/>
              <a:t>:</a:t>
            </a:r>
            <a:r>
              <a:rPr lang="zh-CN" altLang="en-US" sz="1800" dirty="0"/>
              <a:t>课堂中的语言习得</a:t>
            </a:r>
            <a:r>
              <a:rPr lang="en-US" altLang="zh-CN" sz="1800" dirty="0"/>
              <a:t>》(The Natural Approach: Language Acquisition in the Classroom)</a:t>
            </a:r>
            <a:r>
              <a:rPr lang="zh-CN" altLang="en-US" sz="1800" dirty="0"/>
              <a:t>一书</a:t>
            </a:r>
            <a:r>
              <a:rPr lang="en-US" altLang="zh-CN" sz="1800" dirty="0"/>
              <a:t>,</a:t>
            </a:r>
            <a:r>
              <a:rPr lang="zh-CN" altLang="en-US" sz="1800" dirty="0"/>
              <a:t>该书对传统的外语教学法进行了全面反思</a:t>
            </a:r>
            <a:r>
              <a:rPr lang="en-US" altLang="zh-CN" sz="1800" dirty="0"/>
              <a:t>,</a:t>
            </a:r>
            <a:r>
              <a:rPr lang="zh-CN" altLang="en-US" sz="1800" dirty="0"/>
              <a:t>将二语习得理论和二语教学实践有机地结合起来</a:t>
            </a:r>
            <a:r>
              <a:rPr lang="en-US" altLang="zh-CN" sz="1800" dirty="0"/>
              <a:t>, </a:t>
            </a:r>
            <a:r>
              <a:rPr lang="zh-CN" altLang="en-US" sz="1800" dirty="0"/>
              <a:t>创立了一种灵活运用各种方式方法且具有较强适应性</a:t>
            </a:r>
            <a:r>
              <a:rPr lang="en-US" altLang="zh-CN" sz="1800" dirty="0"/>
              <a:t>,</a:t>
            </a:r>
            <a:r>
              <a:rPr lang="zh-CN" altLang="en-US" sz="1800" dirty="0"/>
              <a:t>在课堂教学条件下完全可以习得语言交际能力的教学法</a:t>
            </a:r>
            <a:r>
              <a:rPr lang="en-US" altLang="zh-CN" sz="1800" dirty="0"/>
              <a:t>--</a:t>
            </a:r>
            <a:r>
              <a:rPr lang="zh-CN" altLang="en-US" sz="1800" dirty="0"/>
              <a:t>自然教学法（彭伟强 </a:t>
            </a:r>
            <a:r>
              <a:rPr lang="en-US" altLang="zh-CN" sz="1800" dirty="0"/>
              <a:t>2007</a:t>
            </a:r>
            <a:r>
              <a:rPr lang="zh-CN" altLang="en-US" sz="1800" dirty="0"/>
              <a:t>：</a:t>
            </a:r>
            <a:r>
              <a:rPr lang="en-US" altLang="zh-CN" sz="1800" dirty="0"/>
              <a:t>69</a:t>
            </a:r>
            <a:r>
              <a:rPr lang="zh-CN" altLang="en-US" sz="1800" dirty="0"/>
              <a:t>）。</a:t>
            </a:r>
          </a:p>
          <a:p>
            <a:pPr marL="45720" indent="720000" algn="just">
              <a:lnSpc>
                <a:spcPct val="150000"/>
              </a:lnSpc>
              <a:spcBef>
                <a:spcPts val="0"/>
              </a:spcBef>
              <a:buNone/>
            </a:pPr>
            <a:endParaRPr lang="en-GB" sz="2400" dirty="0"/>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46.4</a:t>
            </a:r>
            <a:r>
              <a:rPr lang="zh-CN" altLang="en-US" dirty="0"/>
              <a:t>自然教学法的本质特征是怎样的？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15086"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39" y="1309256"/>
            <a:ext cx="10901565" cy="5046852"/>
          </a:xfrm>
        </p:spPr>
        <p:txBody>
          <a:bodyPr>
            <a:noAutofit/>
          </a:bodyPr>
          <a:lstStyle/>
          <a:p>
            <a:pPr marL="45720" indent="720000" algn="just">
              <a:lnSpc>
                <a:spcPct val="150000"/>
              </a:lnSpc>
              <a:spcBef>
                <a:spcPts val="0"/>
              </a:spcBef>
              <a:buNone/>
            </a:pPr>
            <a:r>
              <a:rPr lang="zh-CN" altLang="en-US" sz="1800" dirty="0"/>
              <a:t>王旭娟（</a:t>
            </a:r>
            <a:r>
              <a:rPr lang="en-US" altLang="zh-CN" sz="1800" dirty="0"/>
              <a:t>2011</a:t>
            </a:r>
            <a:r>
              <a:rPr lang="zh-CN" altLang="en-US" sz="1800" dirty="0"/>
              <a:t>）认为自然教学法试图在院校条件下，利用学生过去所学的知识创造出与学生实际生活相接近的、一种非课堂式的教学环境，引导学生摒弃传统的语言学习方式，在自然的环境中自然地习得、运用语言。（王旭娟 </a:t>
            </a:r>
            <a:r>
              <a:rPr lang="en-US" altLang="zh-CN" sz="1800" dirty="0"/>
              <a:t>2011</a:t>
            </a:r>
            <a:r>
              <a:rPr lang="zh-CN" altLang="en-US" sz="1800" dirty="0"/>
              <a:t>）</a:t>
            </a:r>
            <a:endParaRPr lang="en-US" altLang="zh-CN" sz="1800" dirty="0"/>
          </a:p>
          <a:p>
            <a:pPr marL="45720" indent="720000" algn="just">
              <a:lnSpc>
                <a:spcPct val="150000"/>
              </a:lnSpc>
              <a:spcBef>
                <a:spcPts val="0"/>
              </a:spcBef>
              <a:buNone/>
            </a:pPr>
            <a:r>
              <a:rPr lang="zh-CN" altLang="en-US" sz="1800" dirty="0"/>
              <a:t>李庭芗（</a:t>
            </a:r>
            <a:r>
              <a:rPr lang="en-US" altLang="zh-CN" sz="1800" dirty="0"/>
              <a:t>1983</a:t>
            </a:r>
            <a:r>
              <a:rPr lang="zh-CN" altLang="en-US" sz="1800" dirty="0"/>
              <a:t>）曾把它的特点概括为以下六点：</a:t>
            </a:r>
            <a:r>
              <a:rPr lang="en-US" altLang="zh-CN" sz="1800" dirty="0"/>
              <a:t>(1)</a:t>
            </a:r>
            <a:r>
              <a:rPr lang="zh-CN" altLang="en-US" sz="1800" dirty="0"/>
              <a:t>最大限度地扩大学生的语言输入</a:t>
            </a:r>
            <a:r>
              <a:rPr lang="en-US" altLang="zh-CN" sz="1800" dirty="0"/>
              <a:t>, </a:t>
            </a:r>
            <a:r>
              <a:rPr lang="zh-CN" altLang="en-US" sz="1800" dirty="0"/>
              <a:t>且语言输入必须是自然的，可理解的；</a:t>
            </a:r>
            <a:r>
              <a:rPr lang="en-US" altLang="zh-CN" sz="1800" dirty="0"/>
              <a:t>(2)</a:t>
            </a:r>
            <a:r>
              <a:rPr lang="zh-CN" altLang="en-US" sz="1800" dirty="0"/>
              <a:t>起始阶段是一个以听力理解为主要活动的沉默阶段</a:t>
            </a:r>
            <a:r>
              <a:rPr lang="en-US" altLang="zh-CN" sz="1800" dirty="0"/>
              <a:t>, </a:t>
            </a:r>
            <a:r>
              <a:rPr lang="zh-CN" altLang="en-US" sz="1800" dirty="0"/>
              <a:t>不要求学生过早地进行表达活动；</a:t>
            </a:r>
            <a:r>
              <a:rPr lang="en-US" altLang="zh-CN" sz="1800" dirty="0"/>
              <a:t>(3)</a:t>
            </a:r>
            <a:r>
              <a:rPr lang="zh-CN" altLang="en-US" sz="1800" dirty="0"/>
              <a:t>以习得活动</a:t>
            </a:r>
            <a:r>
              <a:rPr lang="en-US" altLang="zh-CN" sz="1800" dirty="0"/>
              <a:t>, </a:t>
            </a:r>
            <a:r>
              <a:rPr lang="zh-CN" altLang="en-US" sz="1800" dirty="0"/>
              <a:t>即以内容为中心的语言活动为主要活动形式；</a:t>
            </a:r>
            <a:r>
              <a:rPr lang="en-US" altLang="zh-CN" sz="1800" dirty="0"/>
              <a:t>(4)</a:t>
            </a:r>
            <a:r>
              <a:rPr lang="zh-CN" altLang="en-US" sz="1800" dirty="0"/>
              <a:t>创造一个轻松愉快的学习氛围；</a:t>
            </a:r>
            <a:r>
              <a:rPr lang="en-US" altLang="zh-CN" sz="1800" dirty="0"/>
              <a:t>(5)</a:t>
            </a:r>
            <a:r>
              <a:rPr lang="zh-CN" altLang="en-US" sz="1800" dirty="0"/>
              <a:t>教师尽可能使用外语</a:t>
            </a:r>
            <a:r>
              <a:rPr lang="en-US" altLang="zh-CN" sz="1800" dirty="0"/>
              <a:t>, </a:t>
            </a:r>
            <a:r>
              <a:rPr lang="zh-CN" altLang="en-US" sz="1800" dirty="0"/>
              <a:t>而学生可使用本族语；</a:t>
            </a:r>
            <a:r>
              <a:rPr lang="en-US" altLang="zh-CN" sz="1800" dirty="0"/>
              <a:t>(6)</a:t>
            </a:r>
            <a:r>
              <a:rPr lang="zh-CN" altLang="en-US" sz="1800" dirty="0"/>
              <a:t>在口头活动中不予纠错</a:t>
            </a:r>
            <a:r>
              <a:rPr lang="en-US" altLang="zh-CN" sz="1800" dirty="0"/>
              <a:t>, </a:t>
            </a:r>
            <a:r>
              <a:rPr lang="zh-CN" altLang="en-US" sz="1800" dirty="0"/>
              <a:t>在笔头作业中纠错。（转自梁三云 </a:t>
            </a:r>
            <a:r>
              <a:rPr lang="en-US" altLang="zh-CN" sz="1800" dirty="0"/>
              <a:t>2003</a:t>
            </a:r>
            <a:r>
              <a:rPr lang="zh-CN" altLang="en-US" sz="1800" dirty="0"/>
              <a:t>：</a:t>
            </a:r>
            <a:r>
              <a:rPr lang="en-US" altLang="zh-CN" sz="1800" dirty="0"/>
              <a:t>54</a:t>
            </a:r>
            <a:r>
              <a:rPr lang="zh-CN" altLang="en-US" sz="1800" dirty="0"/>
              <a:t>）</a:t>
            </a:r>
            <a:endParaRPr lang="en-US" altLang="zh-CN" sz="1800" dirty="0"/>
          </a:p>
          <a:p>
            <a:pPr marL="45720" indent="720000" algn="just">
              <a:lnSpc>
                <a:spcPct val="150000"/>
              </a:lnSpc>
              <a:spcBef>
                <a:spcPts val="0"/>
              </a:spcBef>
              <a:buNone/>
            </a:pPr>
            <a:r>
              <a:rPr lang="zh-CN" altLang="en-US" sz="1800" dirty="0"/>
              <a:t>武保勤（</a:t>
            </a:r>
            <a:r>
              <a:rPr lang="en-US" altLang="zh-CN" sz="1800" dirty="0"/>
              <a:t>2016</a:t>
            </a:r>
            <a:r>
              <a:rPr lang="zh-CN" altLang="en-US" sz="1800" dirty="0"/>
              <a:t>）认为自然教学法特别强调“无意识的习得”，重视学生与目的语的接触以及学生在习得过程中对知识的理解。</a:t>
            </a:r>
            <a:endParaRPr lang="en-US" altLang="zh-CN" sz="1800" dirty="0"/>
          </a:p>
          <a:p>
            <a:pPr marL="45720" indent="720000" algn="just">
              <a:lnSpc>
                <a:spcPct val="150000"/>
              </a:lnSpc>
              <a:spcBef>
                <a:spcPts val="0"/>
              </a:spcBef>
              <a:buNone/>
            </a:pPr>
            <a:r>
              <a:rPr lang="zh-CN" altLang="en-US" sz="1800" dirty="0"/>
              <a:t>梁三云（</a:t>
            </a:r>
            <a:r>
              <a:rPr lang="en-US" altLang="zh-CN" sz="1800" dirty="0"/>
              <a:t>2003</a:t>
            </a:r>
            <a:r>
              <a:rPr lang="zh-CN" altLang="en-US" sz="1800" dirty="0"/>
              <a:t>）认为自然教学法注重语言的首要功能是沟通和交流，并将培养学生的“语言交际能力”</a:t>
            </a:r>
            <a:r>
              <a:rPr lang="en-US" altLang="zh-CN" sz="1800" dirty="0"/>
              <a:t> </a:t>
            </a:r>
            <a:r>
              <a:rPr lang="zh-CN" altLang="en-US" sz="1800" dirty="0"/>
              <a:t>作为语言学习的宗旨与目的。</a:t>
            </a:r>
            <a:endParaRPr lang="en-US" altLang="zh-CN" sz="1800" dirty="0"/>
          </a:p>
          <a:p>
            <a:pPr marL="45720" indent="720000" algn="just">
              <a:lnSpc>
                <a:spcPct val="150000"/>
              </a:lnSpc>
              <a:spcBef>
                <a:spcPts val="0"/>
              </a:spcBef>
              <a:buNone/>
            </a:pPr>
            <a:endParaRPr lang="en-GB" altLang="zh-CN" sz="1800" dirty="0"/>
          </a:p>
        </p:txBody>
      </p:sp>
    </p:spTree>
    <p:extLst>
      <p:ext uri="{BB962C8B-B14F-4D97-AF65-F5344CB8AC3E}">
        <p14:creationId xmlns:p14="http://schemas.microsoft.com/office/powerpoint/2010/main" val="327234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46.5 </a:t>
            </a:r>
            <a:r>
              <a:rPr lang="zh-CN" altLang="en-US" dirty="0"/>
              <a:t>自然教学法的理论基础是什么？</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72286"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416293"/>
            <a:ext cx="10708640" cy="5075947"/>
          </a:xfrm>
        </p:spPr>
        <p:txBody>
          <a:bodyPr>
            <a:noAutofit/>
          </a:bodyPr>
          <a:lstStyle/>
          <a:p>
            <a:pPr marL="45720" indent="720000" algn="just">
              <a:lnSpc>
                <a:spcPct val="150000"/>
              </a:lnSpc>
              <a:spcBef>
                <a:spcPts val="0"/>
              </a:spcBef>
              <a:buNone/>
            </a:pPr>
            <a:r>
              <a:rPr lang="zh-CN" altLang="en-US" sz="2400" dirty="0"/>
              <a:t>自然教学法的理论基础主要是</a:t>
            </a:r>
            <a:r>
              <a:rPr lang="en-US" altLang="zh-CN" sz="2400" dirty="0"/>
              <a:t>Krashen</a:t>
            </a:r>
            <a:r>
              <a:rPr lang="zh-CN" altLang="en-US" sz="2400" dirty="0"/>
              <a:t>（</a:t>
            </a:r>
            <a:r>
              <a:rPr lang="en-US" altLang="zh-CN" sz="2400" dirty="0"/>
              <a:t>1981</a:t>
            </a:r>
            <a:r>
              <a:rPr lang="zh-CN" altLang="en-US" sz="2400" dirty="0"/>
              <a:t>）关于第二语言习得研究的理论成果，该理论主要包括了以下</a:t>
            </a:r>
            <a:r>
              <a:rPr lang="en-US" altLang="zh-CN" sz="2400" dirty="0"/>
              <a:t>5</a:t>
            </a:r>
            <a:r>
              <a:rPr lang="zh-CN" altLang="en-US" sz="2400" dirty="0"/>
              <a:t>种假设：习得</a:t>
            </a:r>
            <a:r>
              <a:rPr lang="en-US" altLang="zh-CN" sz="2400" dirty="0"/>
              <a:t>-</a:t>
            </a:r>
            <a:r>
              <a:rPr lang="zh-CN" altLang="en-US" sz="2400" dirty="0"/>
              <a:t>学习假设</a:t>
            </a:r>
            <a:r>
              <a:rPr lang="en-US" altLang="zh-CN" sz="2400" dirty="0"/>
              <a:t>(the Acquisition-Learning Hypothesis)</a:t>
            </a:r>
            <a:r>
              <a:rPr lang="zh-CN" altLang="en-US" sz="2400" dirty="0"/>
              <a:t>、自然顺序假设</a:t>
            </a:r>
            <a:r>
              <a:rPr lang="en-US" altLang="zh-CN" sz="2400" dirty="0"/>
              <a:t>(the Natural Order Hypothesis)</a:t>
            </a:r>
            <a:r>
              <a:rPr lang="zh-CN" altLang="en-US" sz="2400" dirty="0"/>
              <a:t>、输入假设</a:t>
            </a:r>
            <a:r>
              <a:rPr lang="en-US" altLang="zh-CN" sz="2400" dirty="0"/>
              <a:t>(the Input Hypothesis)</a:t>
            </a:r>
            <a:r>
              <a:rPr lang="zh-CN" altLang="en-US" sz="2400" dirty="0"/>
              <a:t>、监控器假设</a:t>
            </a:r>
            <a:r>
              <a:rPr lang="en-US" altLang="zh-CN" sz="2400" dirty="0"/>
              <a:t>(the Monitor Hypothesis)</a:t>
            </a:r>
            <a:r>
              <a:rPr lang="zh-CN" altLang="en-US" sz="2400" dirty="0"/>
              <a:t>、情感过滤器假设</a:t>
            </a:r>
            <a:r>
              <a:rPr lang="en-US" altLang="zh-CN" sz="2400" dirty="0"/>
              <a:t>(the Affective Filter Hypothesis)</a:t>
            </a:r>
            <a:r>
              <a:rPr lang="zh-CN" altLang="en-US" sz="2400" dirty="0"/>
              <a:t>。</a:t>
            </a:r>
            <a:endParaRPr lang="en-GB" sz="2400" dirty="0"/>
          </a:p>
        </p:txBody>
      </p:sp>
    </p:spTree>
    <p:extLst>
      <p:ext uri="{BB962C8B-B14F-4D97-AF65-F5344CB8AC3E}">
        <p14:creationId xmlns:p14="http://schemas.microsoft.com/office/powerpoint/2010/main" val="1087589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46.6 </a:t>
            </a:r>
            <a:r>
              <a:rPr lang="zh-CN" altLang="en-US" dirty="0"/>
              <a:t>自然教学法有哪些教学原则？</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70172"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01402" y="1068197"/>
            <a:ext cx="10637520" cy="5075947"/>
          </a:xfrm>
        </p:spPr>
        <p:txBody>
          <a:bodyPr>
            <a:noAutofit/>
          </a:bodyPr>
          <a:lstStyle/>
          <a:p>
            <a:pPr marL="45720" indent="720000" algn="just">
              <a:lnSpc>
                <a:spcPct val="150000"/>
              </a:lnSpc>
              <a:spcBef>
                <a:spcPts val="0"/>
              </a:spcBef>
              <a:buNone/>
            </a:pPr>
            <a:r>
              <a:rPr lang="zh-CN" altLang="en-US" sz="1800" dirty="0"/>
              <a:t>自然教学法一般遵循五条基本原则：</a:t>
            </a:r>
            <a:endParaRPr lang="en-US" altLang="zh-CN" sz="1800" dirty="0"/>
          </a:p>
          <a:p>
            <a:pPr marL="45720" indent="720000" algn="just">
              <a:lnSpc>
                <a:spcPct val="150000"/>
              </a:lnSpc>
              <a:spcBef>
                <a:spcPts val="0"/>
              </a:spcBef>
              <a:buNone/>
            </a:pPr>
            <a:r>
              <a:rPr lang="zh-CN" altLang="en-US" sz="1800" dirty="0"/>
              <a:t>（</a:t>
            </a:r>
            <a:r>
              <a:rPr lang="en-US" altLang="zh-CN" sz="1800" dirty="0"/>
              <a:t>1</a:t>
            </a:r>
            <a:r>
              <a:rPr lang="zh-CN" altLang="en-US" sz="1800" dirty="0"/>
              <a:t>）以交际能力为目标原则</a:t>
            </a:r>
          </a:p>
          <a:p>
            <a:pPr marL="45720" indent="720000" algn="just">
              <a:lnSpc>
                <a:spcPct val="150000"/>
              </a:lnSpc>
              <a:spcBef>
                <a:spcPts val="0"/>
              </a:spcBef>
              <a:buNone/>
            </a:pPr>
            <a:r>
              <a:rPr lang="zh-CN" altLang="en-US" sz="1800" dirty="0"/>
              <a:t>自然教学法以培养学生的语言交际能力为教学目标，在教学中注重对学生口语表达的训练和提高。</a:t>
            </a:r>
            <a:endParaRPr lang="en-US" altLang="zh-CN" sz="1800" dirty="0"/>
          </a:p>
          <a:p>
            <a:pPr marL="45720" indent="720000" algn="just">
              <a:lnSpc>
                <a:spcPct val="150000"/>
              </a:lnSpc>
              <a:spcBef>
                <a:spcPts val="0"/>
              </a:spcBef>
              <a:buNone/>
            </a:pPr>
            <a:r>
              <a:rPr lang="zh-CN" altLang="en-US" sz="1800" dirty="0"/>
              <a:t>（</a:t>
            </a:r>
            <a:r>
              <a:rPr lang="en-US" altLang="zh-CN" sz="1800" dirty="0"/>
              <a:t>2</a:t>
            </a:r>
            <a:r>
              <a:rPr lang="zh-CN" altLang="en-US" sz="1800" dirty="0"/>
              <a:t>）理解先于表达原则</a:t>
            </a:r>
          </a:p>
          <a:p>
            <a:pPr marL="45720" indent="720000" algn="just">
              <a:lnSpc>
                <a:spcPct val="150000"/>
              </a:lnSpc>
              <a:spcBef>
                <a:spcPts val="0"/>
              </a:spcBef>
              <a:buNone/>
            </a:pPr>
            <a:r>
              <a:rPr lang="zh-CN" altLang="en-US" sz="1800" dirty="0"/>
              <a:t>理解先于表达，也就是强调理解在先</a:t>
            </a:r>
            <a:r>
              <a:rPr lang="en-US" altLang="zh-CN" sz="1800" dirty="0"/>
              <a:t>, </a:t>
            </a:r>
            <a:r>
              <a:rPr lang="zh-CN" altLang="en-US" sz="1800" dirty="0"/>
              <a:t>产出在后，学生的交际能力需以其已经习得的语言知识为基础。</a:t>
            </a:r>
            <a:endParaRPr lang="en-US" altLang="zh-CN" sz="1800" dirty="0"/>
          </a:p>
          <a:p>
            <a:pPr marL="45720" indent="720000" algn="just">
              <a:lnSpc>
                <a:spcPct val="150000"/>
              </a:lnSpc>
              <a:spcBef>
                <a:spcPts val="0"/>
              </a:spcBef>
              <a:buNone/>
            </a:pPr>
            <a:r>
              <a:rPr lang="zh-CN" altLang="en-US" sz="1800" dirty="0"/>
              <a:t>（</a:t>
            </a:r>
            <a:r>
              <a:rPr lang="en-US" altLang="zh-CN" sz="1800" dirty="0"/>
              <a:t>3</a:t>
            </a:r>
            <a:r>
              <a:rPr lang="zh-CN" altLang="en-US" sz="1800" dirty="0"/>
              <a:t>）口语逐渐形成原则</a:t>
            </a:r>
          </a:p>
          <a:p>
            <a:pPr marL="45720" indent="720000" algn="just">
              <a:lnSpc>
                <a:spcPct val="150000"/>
              </a:lnSpc>
              <a:spcBef>
                <a:spcPts val="0"/>
              </a:spcBef>
              <a:buNone/>
            </a:pPr>
            <a:r>
              <a:rPr lang="zh-CN" altLang="en-US" sz="1800" dirty="0"/>
              <a:t>邱华（</a:t>
            </a:r>
            <a:r>
              <a:rPr lang="en-US" altLang="zh-CN" sz="1800" dirty="0"/>
              <a:t>2009</a:t>
            </a:r>
            <a:r>
              <a:rPr lang="zh-CN" altLang="en-US" sz="1800" dirty="0"/>
              <a:t>）指出，按照自然顺序假设，随着习得过程的发展，说和写会自然而然地产生。</a:t>
            </a:r>
            <a:endParaRPr lang="en-US" altLang="zh-CN" sz="1800" dirty="0"/>
          </a:p>
          <a:p>
            <a:pPr marL="45720" indent="720000" algn="just">
              <a:lnSpc>
                <a:spcPct val="150000"/>
              </a:lnSpc>
              <a:spcBef>
                <a:spcPts val="0"/>
              </a:spcBef>
              <a:buNone/>
            </a:pPr>
            <a:r>
              <a:rPr lang="zh-CN" altLang="en-US" sz="1800" dirty="0"/>
              <a:t>（</a:t>
            </a:r>
            <a:r>
              <a:rPr lang="en-US" altLang="zh-CN" sz="1800" dirty="0"/>
              <a:t>4</a:t>
            </a:r>
            <a:r>
              <a:rPr lang="zh-CN" altLang="en-US" sz="1800" dirty="0"/>
              <a:t>）习得活动为中心原则</a:t>
            </a:r>
          </a:p>
          <a:p>
            <a:pPr marL="45720" indent="720000" algn="just">
              <a:lnSpc>
                <a:spcPct val="150000"/>
              </a:lnSpc>
              <a:spcBef>
                <a:spcPts val="0"/>
              </a:spcBef>
              <a:buNone/>
            </a:pPr>
            <a:r>
              <a:rPr lang="zh-CN" altLang="en-US" sz="1800" dirty="0"/>
              <a:t>自然教学法认为，习得是发展语言交际能力的最佳途径，课堂教学应以交际活动为主。</a:t>
            </a:r>
            <a:endParaRPr lang="en-US" altLang="zh-CN" sz="1800" dirty="0"/>
          </a:p>
          <a:p>
            <a:pPr marL="45720" indent="720000" algn="just">
              <a:lnSpc>
                <a:spcPct val="150000"/>
              </a:lnSpc>
              <a:spcBef>
                <a:spcPts val="0"/>
              </a:spcBef>
              <a:buNone/>
            </a:pPr>
            <a:r>
              <a:rPr lang="zh-CN" altLang="en-US" sz="1800" dirty="0"/>
              <a:t>（</a:t>
            </a:r>
            <a:r>
              <a:rPr lang="en-US" altLang="zh-CN" sz="1800" dirty="0"/>
              <a:t>5</a:t>
            </a:r>
            <a:r>
              <a:rPr lang="zh-CN" altLang="en-US" sz="1800" dirty="0"/>
              <a:t>）降低情感过滤原则</a:t>
            </a:r>
          </a:p>
          <a:p>
            <a:pPr marL="45720" indent="720000" algn="just">
              <a:lnSpc>
                <a:spcPct val="150000"/>
              </a:lnSpc>
              <a:spcBef>
                <a:spcPts val="0"/>
              </a:spcBef>
              <a:buNone/>
            </a:pPr>
            <a:r>
              <a:rPr lang="zh-CN" altLang="en-US" sz="1800" dirty="0"/>
              <a:t>自然教学法强调要在教室里创造一个放松的学习气氛和环境。因此</a:t>
            </a:r>
            <a:r>
              <a:rPr lang="en-US" altLang="zh-CN" sz="1800" dirty="0"/>
              <a:t>, </a:t>
            </a:r>
            <a:r>
              <a:rPr lang="zh-CN" altLang="en-US" sz="1800" dirty="0"/>
              <a:t>在实际教学中，教师要利用好学生已经习得的或其他易于理解的知识，努力使课堂活动尽可能地生动有趣降低学生的情感过滤。</a:t>
            </a:r>
            <a:endParaRPr lang="en-GB" altLang="zh-CN" sz="1800" dirty="0"/>
          </a:p>
        </p:txBody>
      </p:sp>
    </p:spTree>
    <p:extLst>
      <p:ext uri="{BB962C8B-B14F-4D97-AF65-F5344CB8AC3E}">
        <p14:creationId xmlns:p14="http://schemas.microsoft.com/office/powerpoint/2010/main" val="112528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46.7 </a:t>
            </a:r>
            <a:r>
              <a:rPr lang="zh-CN" altLang="en-US" dirty="0"/>
              <a:t>自然教学法的教学过程是怎样的？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72286" y="501893"/>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77240" y="1130543"/>
            <a:ext cx="10637520" cy="5075947"/>
          </a:xfrm>
        </p:spPr>
        <p:txBody>
          <a:bodyPr>
            <a:noAutofit/>
          </a:bodyPr>
          <a:lstStyle/>
          <a:p>
            <a:pPr marL="45720" indent="720000" algn="just">
              <a:lnSpc>
                <a:spcPct val="150000"/>
              </a:lnSpc>
              <a:spcBef>
                <a:spcPts val="0"/>
              </a:spcBef>
              <a:buNone/>
            </a:pPr>
            <a:r>
              <a:rPr lang="zh-CN" altLang="en-US" sz="1800" dirty="0"/>
              <a:t>自然教学法将外语（以下针对英语）学习过程大致划分为</a:t>
            </a:r>
            <a:r>
              <a:rPr lang="en-US" altLang="zh-CN" sz="1800" dirty="0"/>
              <a:t>4</a:t>
            </a:r>
            <a:r>
              <a:rPr lang="zh-CN" altLang="en-US" sz="1800" dirty="0"/>
              <a:t>个循序渐进的阶段</a:t>
            </a:r>
            <a:r>
              <a:rPr lang="en-US" altLang="zh-CN" sz="1800" dirty="0"/>
              <a:t>:</a:t>
            </a:r>
            <a:r>
              <a:rPr lang="zh-CN" altLang="en-US" sz="1800" dirty="0"/>
              <a:t>表达前期阶段</a:t>
            </a:r>
            <a:r>
              <a:rPr lang="en-US" altLang="zh-CN" sz="1800" dirty="0"/>
              <a:t>(Pre-Production)</a:t>
            </a:r>
            <a:r>
              <a:rPr lang="zh-CN" altLang="en-US" sz="1800" dirty="0"/>
              <a:t>、早期表达阶段</a:t>
            </a:r>
            <a:r>
              <a:rPr lang="en-US" altLang="zh-CN" sz="1800" dirty="0"/>
              <a:t>(Early Production)</a:t>
            </a:r>
            <a:r>
              <a:rPr lang="zh-CN" altLang="en-US" sz="1800" dirty="0"/>
              <a:t>、表达阶段</a:t>
            </a:r>
            <a:r>
              <a:rPr lang="en-US" altLang="zh-CN" sz="1800" dirty="0"/>
              <a:t>(Speech Emergence)</a:t>
            </a:r>
            <a:r>
              <a:rPr lang="zh-CN" altLang="en-US" sz="1800" dirty="0"/>
              <a:t>、中度流畅阶段</a:t>
            </a:r>
            <a:r>
              <a:rPr lang="en-US" altLang="zh-CN" sz="1800" dirty="0"/>
              <a:t>(Intermediate Fluency)</a:t>
            </a:r>
            <a:r>
              <a:rPr lang="zh-CN" altLang="en-US" sz="1800" dirty="0"/>
              <a:t>。</a:t>
            </a:r>
            <a:endParaRPr lang="en-US" altLang="zh-CN" sz="1800" dirty="0"/>
          </a:p>
          <a:p>
            <a:pPr marL="45720" indent="720000" algn="just">
              <a:lnSpc>
                <a:spcPct val="150000"/>
              </a:lnSpc>
              <a:spcBef>
                <a:spcPts val="0"/>
              </a:spcBef>
              <a:buNone/>
            </a:pPr>
            <a:r>
              <a:rPr lang="zh-CN" altLang="en-US" sz="1800" dirty="0"/>
              <a:t>（</a:t>
            </a:r>
            <a:r>
              <a:rPr lang="en-US" altLang="zh-CN" sz="1800" dirty="0"/>
              <a:t>1</a:t>
            </a:r>
            <a:r>
              <a:rPr lang="zh-CN" altLang="en-US" sz="1800" dirty="0"/>
              <a:t>）表达前期阶段</a:t>
            </a:r>
          </a:p>
          <a:p>
            <a:pPr marL="45720" indent="720000" algn="just">
              <a:lnSpc>
                <a:spcPct val="150000"/>
              </a:lnSpc>
              <a:spcBef>
                <a:spcPts val="0"/>
              </a:spcBef>
              <a:buNone/>
            </a:pPr>
            <a:r>
              <a:rPr lang="zh-CN" altLang="en-US" sz="1800" dirty="0"/>
              <a:t>这一阶段，教师在课堂上使用一些简单词汇和句型，以自然的谈话方式与学生交流，并且用语音、语调及反复的手法有目的地突出、强化重难点。</a:t>
            </a:r>
            <a:endParaRPr lang="en-US" altLang="zh-CN" sz="1800" dirty="0"/>
          </a:p>
          <a:p>
            <a:pPr marL="45720" indent="720000" algn="just">
              <a:lnSpc>
                <a:spcPct val="150000"/>
              </a:lnSpc>
              <a:spcBef>
                <a:spcPts val="0"/>
              </a:spcBef>
              <a:buNone/>
            </a:pPr>
            <a:r>
              <a:rPr lang="zh-CN" altLang="en-US" sz="1800" dirty="0"/>
              <a:t>（</a:t>
            </a:r>
            <a:r>
              <a:rPr lang="en-US" altLang="zh-CN" sz="1800" dirty="0"/>
              <a:t>2</a:t>
            </a:r>
            <a:r>
              <a:rPr lang="zh-CN" altLang="en-US" sz="1800" dirty="0"/>
              <a:t>）早期表达阶段</a:t>
            </a:r>
          </a:p>
          <a:p>
            <a:pPr marL="45720" indent="720000" algn="just">
              <a:lnSpc>
                <a:spcPct val="150000"/>
              </a:lnSpc>
              <a:spcBef>
                <a:spcPts val="0"/>
              </a:spcBef>
              <a:buNone/>
            </a:pPr>
            <a:r>
              <a:rPr lang="zh-CN" altLang="en-US" sz="1800" dirty="0"/>
              <a:t>这一阶段，教师仍然选择较简单的词汇和句型与学生自然对话，继续注意学生是否能够对稍微复杂些的英语指令做出正确的反应。</a:t>
            </a:r>
            <a:endParaRPr lang="en-US" altLang="zh-CN" sz="1800" dirty="0"/>
          </a:p>
          <a:p>
            <a:pPr marL="45720" indent="720000" algn="just">
              <a:lnSpc>
                <a:spcPct val="150000"/>
              </a:lnSpc>
              <a:spcBef>
                <a:spcPts val="0"/>
              </a:spcBef>
              <a:buNone/>
            </a:pPr>
            <a:r>
              <a:rPr lang="zh-CN" altLang="en-US" sz="1800" dirty="0"/>
              <a:t>（</a:t>
            </a:r>
            <a:r>
              <a:rPr lang="en-US" altLang="zh-CN" sz="1800" dirty="0"/>
              <a:t>3</a:t>
            </a:r>
            <a:r>
              <a:rPr lang="zh-CN" altLang="en-US" sz="1800" dirty="0"/>
              <a:t>）表达阶段</a:t>
            </a:r>
          </a:p>
          <a:p>
            <a:pPr marL="45720" indent="720000" algn="just">
              <a:lnSpc>
                <a:spcPct val="150000"/>
              </a:lnSpc>
              <a:spcBef>
                <a:spcPts val="0"/>
              </a:spcBef>
              <a:buNone/>
            </a:pPr>
            <a:r>
              <a:rPr lang="zh-CN" altLang="en-US" sz="1800" dirty="0"/>
              <a:t>这一阶段是学生习得并运用简单句型交谈的阶段。教师可以设计一些能增强学生表达欲望的问题。</a:t>
            </a:r>
            <a:endParaRPr lang="en-US" altLang="zh-CN" sz="1800" dirty="0"/>
          </a:p>
          <a:p>
            <a:pPr marL="45720" indent="720000" algn="just">
              <a:lnSpc>
                <a:spcPct val="150000"/>
              </a:lnSpc>
              <a:spcBef>
                <a:spcPts val="0"/>
              </a:spcBef>
              <a:buNone/>
            </a:pPr>
            <a:r>
              <a:rPr lang="zh-CN" altLang="en-US" sz="1800" dirty="0"/>
              <a:t>（</a:t>
            </a:r>
            <a:r>
              <a:rPr lang="en-US" altLang="zh-CN" sz="1800" dirty="0"/>
              <a:t>4</a:t>
            </a:r>
            <a:r>
              <a:rPr lang="zh-CN" altLang="en-US" sz="1800" dirty="0"/>
              <a:t>）中度流畅阶段</a:t>
            </a:r>
          </a:p>
          <a:p>
            <a:pPr marL="45720" indent="720000" algn="just">
              <a:lnSpc>
                <a:spcPct val="150000"/>
              </a:lnSpc>
              <a:spcBef>
                <a:spcPts val="0"/>
              </a:spcBef>
              <a:buNone/>
            </a:pPr>
            <a:r>
              <a:rPr lang="zh-CN" altLang="en-US" sz="1800" dirty="0"/>
              <a:t>这一阶段是学生进入比较流畅的思想表达的阶段。教师应该多重视学生英语学习的日常积累。</a:t>
            </a:r>
            <a:endParaRPr lang="en-GB" altLang="zh-CN" sz="1800" dirty="0"/>
          </a:p>
        </p:txBody>
      </p:sp>
    </p:spTree>
    <p:extLst>
      <p:ext uri="{BB962C8B-B14F-4D97-AF65-F5344CB8AC3E}">
        <p14:creationId xmlns:p14="http://schemas.microsoft.com/office/powerpoint/2010/main" val="1755885148"/>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251</TotalTime>
  <Words>1687</Words>
  <Application>Microsoft Office PowerPoint</Application>
  <PresentationFormat>宽屏</PresentationFormat>
  <Paragraphs>85</Paragraphs>
  <Slides>12</Slides>
  <Notes>12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12</vt:i4>
      </vt:variant>
    </vt:vector>
  </HeadingPairs>
  <TitlesOfParts>
    <vt:vector size="16" baseType="lpstr">
      <vt:lpstr>Microsoft YaHei UI</vt:lpstr>
      <vt:lpstr>Corbel</vt:lpstr>
      <vt:lpstr>Wingdings</vt:lpstr>
      <vt:lpstr>基础</vt:lpstr>
      <vt:lpstr>46. 自然教学法</vt:lpstr>
      <vt:lpstr>目录</vt:lpstr>
      <vt:lpstr>46.1 故事缘起</vt:lpstr>
      <vt:lpstr>46.2 故事引发的思考 </vt:lpstr>
      <vt:lpstr>46.3自然教学法是如何产生的？</vt:lpstr>
      <vt:lpstr>46.4自然教学法的本质特征是怎样的？</vt:lpstr>
      <vt:lpstr>46.5 自然教学法的理论基础是什么？</vt:lpstr>
      <vt:lpstr>46.6 自然教学法有哪些教学原则？</vt:lpstr>
      <vt:lpstr>46.7 自然教学法的教学过程是怎样的？</vt:lpstr>
      <vt:lpstr>46.8 自然教学法有哪些局限性？</vt:lpstr>
      <vt:lpstr>46.9 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黄 锦雨</cp:lastModifiedBy>
  <cp:revision>9</cp:revision>
  <dcterms:created xsi:type="dcterms:W3CDTF">2021-12-20T02:23:42Z</dcterms:created>
  <dcterms:modified xsi:type="dcterms:W3CDTF">2021-12-21T06:55:02Z</dcterms:modified>
</cp:coreProperties>
</file>